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EBD"/>
    <a:srgbClr val="FB8501"/>
    <a:srgbClr val="21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1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880D-F4A7-4865-F6CA-A64656AA4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C0493-9B8B-1B9A-81C6-D226F98E1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C61A6-B803-386E-D4B1-B5C54AA4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9794B-5AC4-9E3F-CF63-6A86BA46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CA845-4EDC-832C-1C0C-173E29CA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3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3378-B9A0-51D4-B849-7110B5D6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F6AA-F823-6899-3A61-0021F1551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C2B2D-058B-B1BD-8AE4-89BEAB64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7E167-4028-C82A-E3D4-C3D6DD9B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5BF56-1EAD-D828-AE18-C2B0458C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0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484B4-027D-DE99-9BE7-12B1B72F0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46153-B419-4EDB-8CE0-D7C645FF8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6EB37-7516-0167-5DA3-965374FD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14F8B-1C3A-375E-9D1E-F9EBB090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213AB-4B9C-FE55-CF44-F99E6301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0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479C-0227-BDF7-C5C7-88D56FC3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E6121-9E11-D8C9-00C9-51C7211B0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8FB36-2CD8-C8E7-87AF-6560E530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690B3-49FA-3CD4-78BE-A50BD755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3FE7E-42E4-B023-339E-9825445E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8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EC33-100E-E72B-7DFE-F3F6514F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AF349-E5EB-69EE-ECC7-03D738C7F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54BD1-35D1-55E1-1D53-FC342B6C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11E00-3DDD-D8CA-788F-67913BE1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F96DF-04B3-2682-3191-87A55689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1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924C8-23F6-9380-927D-1C427D66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05F8-9C1E-99F2-8081-629DDD5EF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08000-0763-B9FD-E16F-1C113CB3E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4871B-F3AD-8F8C-383F-BD9ED3FA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06F15-4E5F-E862-C0BC-91B97BCC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E1BF9-9BDA-8086-2CE7-42EE6DDA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30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632E-DF87-C3FC-FBDA-06995642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83803-3E12-51C8-5955-6E24F98FF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7F316-6069-84B0-0A8F-FEBAF879B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684C1-35EE-851F-13B2-AACD731CE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BB7AC-59BE-FC34-7A87-5FDC1B325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24662-B608-7BE8-AD9F-29F186E1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21ECD-EF66-6D15-9E94-64CF87B0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2983E-F192-3E24-41F7-AB4E86E4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6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F7C7-826D-BFDD-0FE5-8D3A1AB5E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F3F75-76F3-4AF9-1FAE-F4745A21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21D2E-9544-8B08-47C6-EE800E23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C4D79-4356-1B90-F169-0653209B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36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DFF95-A09F-173F-5712-4AD4C91C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70912-7AB3-5CB2-184D-53D61657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CD8E9-1262-8FE5-2673-27109F6B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4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8DAF-3912-83BD-1FE7-FAB0A953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DFA5-15AA-CA12-8DB2-D1E013F8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690E5-4B48-9505-F32C-45E48B17C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38ABB-BB73-0C65-C6AF-BD8B3A63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3A69F-18C9-E36A-F630-AD984F67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72943-7BD0-A001-19D4-4565E59A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7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C97B-AED5-C173-4100-0087175C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37536-8944-EA07-8B63-7910A3B54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91BA8-E97B-92D0-F96B-FF6866AA3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C79FA-9DF4-48DE-D8BF-72519AFE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AD5AE-B1D1-FE23-6FF2-D2A92DF5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5741B-FF9D-0E22-3173-CF7F73AB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21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18E58F-A561-4593-60C9-0BCB7A72F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5B8C5-2292-D014-6447-B622A9C15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464F8-A18D-9366-1220-3DD6891BD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25377-B33B-4E3B-ABC4-2EE9AAB9ECD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142EE-DB07-2BD3-B8A0-165EF85AF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94D2D-5217-7F86-8E56-057CC1C55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2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obevents.eventsair.com/neurofly2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ll tower with a clock in the distance">
            <a:extLst>
              <a:ext uri="{FF2B5EF4-FFF2-40B4-BE49-F238E27FC236}">
                <a16:creationId xmlns:a16="http://schemas.microsoft.com/office/drawing/2014/main" id="{00210356-249B-7247-EC6C-FF7734CA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1" r="1888" b="5441"/>
          <a:stretch/>
        </p:blipFill>
        <p:spPr>
          <a:xfrm>
            <a:off x="1044122" y="1873038"/>
            <a:ext cx="8019842" cy="3347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D4E89-E481-F87B-F70F-105AB9179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5" name="Picture 4" descr="A spider with blue text&#10;&#10;Description automatically generated">
            <a:extLst>
              <a:ext uri="{FF2B5EF4-FFF2-40B4-BE49-F238E27FC236}">
                <a16:creationId xmlns:a16="http://schemas.microsoft.com/office/drawing/2014/main" id="{DE36E4F3-622C-69D2-DB3D-04CE09D70B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17064" r="969" b="10397"/>
          <a:stretch/>
        </p:blipFill>
        <p:spPr>
          <a:xfrm>
            <a:off x="1642119" y="0"/>
            <a:ext cx="9019823" cy="1862667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58388C45-EDAD-500D-2EF5-02E0D7BD5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132" y="5274404"/>
            <a:ext cx="10351911" cy="2810932"/>
          </a:xfrm>
        </p:spPr>
        <p:txBody>
          <a:bodyPr>
            <a:normAutofit/>
          </a:bodyPr>
          <a:lstStyle/>
          <a:p>
            <a:r>
              <a:rPr lang="en-GB" sz="3200" b="1" i="0" dirty="0">
                <a:solidFill>
                  <a:srgbClr val="219EBC"/>
                </a:solidFill>
                <a:effectLst/>
              </a:rPr>
              <a:t>20</a:t>
            </a:r>
            <a:r>
              <a:rPr lang="en-GB" sz="3200" b="1" i="0" baseline="30000" dirty="0">
                <a:solidFill>
                  <a:srgbClr val="219EBC"/>
                </a:solidFill>
                <a:effectLst/>
              </a:rPr>
              <a:t>th</a:t>
            </a:r>
            <a:r>
              <a:rPr lang="en-GB" sz="3200" b="1" i="0" dirty="0">
                <a:solidFill>
                  <a:srgbClr val="219EBC"/>
                </a:solidFill>
                <a:effectLst/>
              </a:rPr>
              <a:t> Biennial European Drosophila Neurobiology Conference</a:t>
            </a:r>
          </a:p>
          <a:p>
            <a:r>
              <a:rPr lang="en-GB" sz="3200" i="0" dirty="0">
                <a:solidFill>
                  <a:srgbClr val="219EBC"/>
                </a:solidFill>
                <a:effectLst/>
              </a:rPr>
              <a:t>University of Birmingham, UK</a:t>
            </a:r>
          </a:p>
          <a:p>
            <a:r>
              <a:rPr lang="en-GB" sz="2000" b="1" dirty="0">
                <a:solidFill>
                  <a:srgbClr val="FB8501"/>
                </a:solidFill>
              </a:rPr>
              <a:t>Website: </a:t>
            </a:r>
            <a:r>
              <a:rPr lang="en-GB" sz="2000" b="1" u="sng" dirty="0">
                <a:solidFill>
                  <a:srgbClr val="FB850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neurofly2024.org </a:t>
            </a:r>
            <a:endParaRPr lang="en-GB" sz="2000" b="1" u="sng" dirty="0">
              <a:solidFill>
                <a:srgbClr val="FB850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59755-5DCA-ADF4-21AC-D4CAEB4D1716}"/>
              </a:ext>
            </a:extLst>
          </p:cNvPr>
          <p:cNvSpPr txBox="1"/>
          <p:nvPr/>
        </p:nvSpPr>
        <p:spPr>
          <a:xfrm>
            <a:off x="9063964" y="1655862"/>
            <a:ext cx="312803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FB8501"/>
                </a:solidFill>
              </a:rPr>
              <a:t>                Plenary Speakers: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1F9EBD"/>
                </a:solidFill>
              </a:rPr>
              <a:t>Gaia </a:t>
            </a:r>
            <a:r>
              <a:rPr lang="en-US" sz="1500" dirty="0" err="1">
                <a:solidFill>
                  <a:srgbClr val="1F9EBD"/>
                </a:solidFill>
              </a:rPr>
              <a:t>Tavosanis</a:t>
            </a:r>
            <a:r>
              <a:rPr lang="en-US" sz="1500" dirty="0">
                <a:solidFill>
                  <a:srgbClr val="1F9EBD"/>
                </a:solidFill>
              </a:rPr>
              <a:t> (</a:t>
            </a:r>
            <a:r>
              <a:rPr lang="en-GB" sz="1600" b="0" i="0" dirty="0">
                <a:solidFill>
                  <a:srgbClr val="1F9EBD"/>
                </a:solidFill>
                <a:effectLst/>
                <a:latin typeface="Calibri" panose="020F0502020204030204" pitchFamily="34" charset="0"/>
              </a:rPr>
              <a:t>RWTH University</a:t>
            </a:r>
            <a:r>
              <a:rPr lang="en-US" sz="1500" dirty="0">
                <a:solidFill>
                  <a:srgbClr val="1F9EBD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1F9EBD"/>
                </a:solidFill>
              </a:rPr>
              <a:t>Bassem Hassan (Paris Brain Institute)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1F9EBD"/>
                </a:solidFill>
              </a:rPr>
              <a:t>Fen-Biao Gao (</a:t>
            </a:r>
            <a:r>
              <a:rPr lang="en-US" sz="1500" dirty="0" err="1">
                <a:solidFill>
                  <a:srgbClr val="1F9EBD"/>
                </a:solidFill>
              </a:rPr>
              <a:t>Umass</a:t>
            </a:r>
            <a:r>
              <a:rPr lang="en-US" sz="1500" dirty="0">
                <a:solidFill>
                  <a:srgbClr val="1F9EBD"/>
                </a:solidFill>
              </a:rPr>
              <a:t> Chan Med Sch)</a:t>
            </a:r>
          </a:p>
          <a:p>
            <a:pPr>
              <a:lnSpc>
                <a:spcPct val="150000"/>
              </a:lnSpc>
            </a:pPr>
            <a:r>
              <a:rPr lang="en-US" sz="1500" dirty="0" err="1">
                <a:solidFill>
                  <a:srgbClr val="1F9EBD"/>
                </a:solidFill>
              </a:rPr>
              <a:t>Hongyan</a:t>
            </a:r>
            <a:r>
              <a:rPr lang="en-US" sz="1500" dirty="0">
                <a:solidFill>
                  <a:srgbClr val="1F9EBD"/>
                </a:solidFill>
              </a:rPr>
              <a:t> Wang (Duke-NUS Med Sch)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1F9EBD"/>
                </a:solidFill>
              </a:rPr>
              <a:t>Lars </a:t>
            </a:r>
            <a:r>
              <a:rPr lang="en-US" sz="1500" dirty="0" err="1">
                <a:solidFill>
                  <a:srgbClr val="1F9EBD"/>
                </a:solidFill>
              </a:rPr>
              <a:t>Chittka</a:t>
            </a:r>
            <a:r>
              <a:rPr lang="en-US" sz="1500" dirty="0">
                <a:solidFill>
                  <a:srgbClr val="1F9EBD"/>
                </a:solidFill>
              </a:rPr>
              <a:t> (Queen Mary Univ)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1F9EBD"/>
                </a:solidFill>
              </a:rPr>
              <a:t>Florence </a:t>
            </a:r>
            <a:r>
              <a:rPr lang="en-US" sz="1500" dirty="0" err="1">
                <a:solidFill>
                  <a:srgbClr val="1F9EBD"/>
                </a:solidFill>
              </a:rPr>
              <a:t>Besse</a:t>
            </a:r>
            <a:r>
              <a:rPr lang="en-US" sz="1500" dirty="0">
                <a:solidFill>
                  <a:srgbClr val="1F9EBD"/>
                </a:solidFill>
              </a:rPr>
              <a:t> (Univ Côte d’Azur)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1F9EBD"/>
                </a:solidFill>
              </a:rPr>
              <a:t>Bruno van </a:t>
            </a:r>
            <a:r>
              <a:rPr lang="en-US" sz="1500" dirty="0" err="1">
                <a:solidFill>
                  <a:srgbClr val="1F9EBD"/>
                </a:solidFill>
              </a:rPr>
              <a:t>Swinderen</a:t>
            </a:r>
            <a:r>
              <a:rPr lang="en-US" sz="1500" dirty="0">
                <a:solidFill>
                  <a:srgbClr val="1F9EBD"/>
                </a:solidFill>
              </a:rPr>
              <a:t> (University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1F9EBD"/>
                </a:solidFill>
              </a:rPr>
              <a:t>of Queensland)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1F9EBD"/>
                </a:solidFill>
              </a:rPr>
              <a:t>Irene Miguel-</a:t>
            </a:r>
            <a:r>
              <a:rPr lang="en-US" sz="1500" dirty="0" err="1">
                <a:solidFill>
                  <a:srgbClr val="1F9EBD"/>
                </a:solidFill>
              </a:rPr>
              <a:t>Aliaga</a:t>
            </a:r>
            <a:r>
              <a:rPr lang="en-US" sz="1500" dirty="0">
                <a:solidFill>
                  <a:srgbClr val="1F9EBD"/>
                </a:solidFill>
              </a:rPr>
              <a:t> (Imperial College)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1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77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Louise Walczak (Conferences and Events)</dc:creator>
  <cp:lastModifiedBy>Alicia Hidalgo (Biosciences)</cp:lastModifiedBy>
  <cp:revision>8</cp:revision>
  <dcterms:created xsi:type="dcterms:W3CDTF">2023-09-14T10:37:17Z</dcterms:created>
  <dcterms:modified xsi:type="dcterms:W3CDTF">2023-11-10T08:22:03Z</dcterms:modified>
</cp:coreProperties>
</file>